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fcf605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fcf605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4fcf6054_0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4fcf605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4fcf605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4fcf605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fcf6054_0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fcf605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fcf605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fcf605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4fcf6054_0_3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4fcf605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4fcf605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4fcf605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fcf6054_0_4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fcf605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4fcf6054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4fcf605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4fcf6054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4fcf6054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fcf6054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4fcf605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4fcf6054_0_4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4fcf6054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4fcf6054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4fcf6054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4fcf6054_0_4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4fcf6054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4fcf605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4fcf605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fcf6054_0_4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4fcf605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4fcf6054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4fcf605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4fcf6054_0_4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4fcf6054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fcf605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4fcf605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fcf6054_0_4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4fcf6054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596c87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596c87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fcf6054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fcf605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4fcf6054_0_5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4fcf6054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6f83aa9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6f83aa9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4fcf6054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4fcf605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5167432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516743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fcf60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fcf60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3aa91_0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3aa9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fcf6054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4fcf6054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510e50cc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510e50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Relationship Id="rId4" Type="http://schemas.openxmlformats.org/officeDocument/2006/relationships/image" Target="../media/image5.jp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22.jpg"/><Relationship Id="rId6" Type="http://schemas.openxmlformats.org/officeDocument/2006/relationships/image" Target="../media/image12.jp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ukiepc-2015.bath.ac.uk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UKIEPC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</a:rPr>
              <a:t>2015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Post-Contest Presentation</a:t>
            </a:r>
            <a:br>
              <a:rPr lang="en"/>
            </a:br>
            <a:r>
              <a:rPr lang="en"/>
              <a:t>rgl@google.com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950" y="2035318"/>
            <a:ext cx="1003025" cy="501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375" y="2035325"/>
            <a:ext cx="1003000" cy="501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95600" y="1233175"/>
            <a:ext cx="4185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- Conversation</a:t>
            </a:r>
            <a:endParaRPr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58</a:t>
            </a:r>
            <a:r>
              <a:rPr lang="en"/>
              <a:t> correct • solved at: </a:t>
            </a:r>
            <a:r>
              <a:rPr b="1" lang="en"/>
              <a:t>00:18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DoCThors</a:t>
            </a:r>
            <a:r>
              <a:rPr lang="en" sz="1400"/>
              <a:t> (Imperial College London)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Jim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a set of specifications like: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key1 value</a:t>
            </a:r>
            <a:r>
              <a:rPr baseline="-25000" lang="en"/>
              <a:t>1</a:t>
            </a:r>
            <a:r>
              <a:rPr lang="en"/>
              <a:t> value</a:t>
            </a:r>
            <a:r>
              <a:rPr baseline="-25000" lang="en"/>
              <a:t>2</a:t>
            </a:r>
            <a:r>
              <a:rPr lang="en"/>
              <a:t> value</a:t>
            </a:r>
            <a:r>
              <a:rPr baseline="-25000" lang="en"/>
              <a:t>3</a:t>
            </a:r>
            <a:endParaRPr baseline="-25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key2 value</a:t>
            </a:r>
            <a:r>
              <a:rPr baseline="-25000" lang="en"/>
              <a:t>4</a:t>
            </a:r>
            <a:r>
              <a:rPr lang="en"/>
              <a:t> value</a:t>
            </a:r>
            <a:r>
              <a:rPr baseline="-25000" lang="en"/>
              <a:t>5</a:t>
            </a:r>
            <a:r>
              <a:rPr lang="en"/>
              <a:t> value</a:t>
            </a:r>
            <a:r>
              <a:rPr baseline="-25000" lang="en"/>
              <a:t>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values that belong to every single key.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Among these values, sort them: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frequency descending.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 ties lexicographically.</a:t>
            </a:r>
            <a:endParaRPr/>
          </a:p>
        </p:txBody>
      </p:sp>
      <p:pic>
        <p:nvPicPr>
          <p:cNvPr descr="artwork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7426">
            <a:off x="1402900" y="159499"/>
            <a:ext cx="1770999" cy="18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Conversation Log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3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57" name="Google Shape;157;p23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String chopping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Hash maps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Sort by key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Schwartzian transform</a:t>
            </a:r>
            <a:endParaRPr sz="1400"/>
          </a:p>
        </p:txBody>
      </p:sp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59" name="Google Shape;159;p23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need two pieces of information about each word: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users it was associated with (for filtering)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many times it appeared (for sorting)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 each username to an integer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time we encounter a new word, initialise a structure:</a:t>
            </a:r>
            <a:br>
              <a:rPr lang="en"/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Word {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string text;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freq = 0;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set&lt;UserId&gt; users;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bool operator &lt; (Word const &amp;other) const {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return freq != other.freq ? freq &gt; other.freq 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text &lt; other.text;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Update each word on a line by adding the userId to its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Filter for users.count() == MAX_USER_ID, sort, and print!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- Drilling</a:t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r>
              <a:rPr lang="en"/>
              <a:t> correct • solved at: </a:t>
            </a:r>
            <a:r>
              <a:rPr b="1" lang="en"/>
              <a:t>02:41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DoCThors</a:t>
            </a:r>
            <a:r>
              <a:rPr lang="en" sz="1400"/>
              <a:t> (Imperial College London)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a 3D surface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a set of polygon-shaped contour lines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Compute the point p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 the surface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shortest distance to origin</a:t>
            </a:r>
            <a:endParaRPr sz="1400"/>
          </a:p>
        </p:txBody>
      </p:sp>
      <p:pic>
        <p:nvPicPr>
          <p:cNvPr descr="artwork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2178" l="0" r="0" t="2673"/>
          <a:stretch/>
        </p:blipFill>
        <p:spPr>
          <a:xfrm>
            <a:off x="1075950" y="127125"/>
            <a:ext cx="2424301" cy="1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Slant Drilling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5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74" name="Google Shape;174;p25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Geometry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Point-in-polygon</a:t>
            </a:r>
            <a:endParaRPr sz="1400"/>
          </a:p>
        </p:txBody>
      </p:sp>
      <p:sp>
        <p:nvSpPr>
          <p:cNvPr id="175" name="Google Shape;175;p25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76" name="Google Shape;176;p25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It’s always best to drill either straight down, or from the lower edge of a contour.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closest point to the origin on each contour segment, and calculate sloped distance.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Iterate over every segment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a cost function C = (ax+(bx-ax) × i)</a:t>
            </a:r>
            <a:r>
              <a:rPr baseline="30000" lang="en"/>
              <a:t>2</a:t>
            </a:r>
            <a:r>
              <a:rPr lang="en"/>
              <a:t> + (ay+(by-ay) × i)</a:t>
            </a:r>
            <a:r>
              <a:rPr baseline="30000" lang="en"/>
              <a:t>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Differentiate and solve for d(C)/d(i) = 0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which contour contains the origin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Cast a ray in some arbitrary direction. If and only if the origin is inside a contour the ray will cross that contour an odd number of times.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the candidate contour with the smallest area.</a:t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476725" y="3119550"/>
            <a:ext cx="2291575" cy="869800"/>
          </a:xfrm>
          <a:custGeom>
            <a:rect b="b" l="l" r="r" t="t"/>
            <a:pathLst>
              <a:path extrusionOk="0" h="34792" w="91663">
                <a:moveTo>
                  <a:pt x="0" y="33454"/>
                </a:moveTo>
                <a:lnTo>
                  <a:pt x="8363" y="33454"/>
                </a:lnTo>
                <a:lnTo>
                  <a:pt x="8363" y="14720"/>
                </a:lnTo>
                <a:lnTo>
                  <a:pt x="29104" y="14720"/>
                </a:lnTo>
                <a:lnTo>
                  <a:pt x="29104" y="6691"/>
                </a:lnTo>
                <a:lnTo>
                  <a:pt x="45831" y="6691"/>
                </a:lnTo>
                <a:lnTo>
                  <a:pt x="45831" y="0"/>
                </a:lnTo>
                <a:lnTo>
                  <a:pt x="62892" y="0"/>
                </a:lnTo>
                <a:lnTo>
                  <a:pt x="62892" y="16727"/>
                </a:lnTo>
                <a:lnTo>
                  <a:pt x="72594" y="16727"/>
                </a:lnTo>
                <a:lnTo>
                  <a:pt x="72594" y="26763"/>
                </a:lnTo>
                <a:lnTo>
                  <a:pt x="84972" y="26763"/>
                </a:lnTo>
                <a:lnTo>
                  <a:pt x="84972" y="34792"/>
                </a:lnTo>
                <a:lnTo>
                  <a:pt x="91663" y="3479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78" name="Google Shape;178;p25"/>
          <p:cNvCxnSpPr>
            <a:endCxn id="179" idx="1"/>
          </p:cNvCxnSpPr>
          <p:nvPr/>
        </p:nvCxnSpPr>
        <p:spPr>
          <a:xfrm>
            <a:off x="1212630" y="3504130"/>
            <a:ext cx="396000" cy="6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/>
          <p:cNvCxnSpPr>
            <a:endCxn id="179" idx="0"/>
          </p:cNvCxnSpPr>
          <p:nvPr/>
        </p:nvCxnSpPr>
        <p:spPr>
          <a:xfrm>
            <a:off x="1614050" y="3295050"/>
            <a:ext cx="98100" cy="8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5"/>
          <p:cNvCxnSpPr>
            <a:endCxn id="179" idx="7"/>
          </p:cNvCxnSpPr>
          <p:nvPr/>
        </p:nvCxnSpPr>
        <p:spPr>
          <a:xfrm flipH="1">
            <a:off x="1815670" y="3554530"/>
            <a:ext cx="25860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>
            <a:endCxn id="179" idx="6"/>
          </p:cNvCxnSpPr>
          <p:nvPr/>
        </p:nvCxnSpPr>
        <p:spPr>
          <a:xfrm flipH="1">
            <a:off x="1858550" y="3989250"/>
            <a:ext cx="7425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9" name="Google Shape;179;p25"/>
          <p:cNvSpPr/>
          <p:nvPr/>
        </p:nvSpPr>
        <p:spPr>
          <a:xfrm>
            <a:off x="1565750" y="4138950"/>
            <a:ext cx="292800" cy="2928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5"/>
          <p:cNvCxnSpPr>
            <a:endCxn id="179" idx="2"/>
          </p:cNvCxnSpPr>
          <p:nvPr/>
        </p:nvCxnSpPr>
        <p:spPr>
          <a:xfrm>
            <a:off x="677450" y="3964350"/>
            <a:ext cx="8883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- Rainfall</a:t>
            </a:r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r>
              <a:rPr lang="en"/>
              <a:t> correct • solved at: </a:t>
            </a:r>
            <a:r>
              <a:rPr b="1" lang="en"/>
              <a:t>04:40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EE Dragons</a:t>
            </a:r>
            <a:r>
              <a:rPr lang="en" sz="1400"/>
              <a:t> 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Jaap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Balance two cost functions for the same situation: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rate of sweating, proportional to speed</a:t>
            </a:r>
            <a:r>
              <a:rPr baseline="30000" lang="en"/>
              <a:t>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amount of rain across the journey, a function of start time and speed, decreasing as speed increases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Choose a start time and speed to minimise the total cost.</a:t>
            </a:r>
            <a:endParaRPr sz="1400"/>
          </a:p>
        </p:txBody>
      </p:sp>
      <p:pic>
        <p:nvPicPr>
          <p:cNvPr descr="artwork.png" id="191" name="Google Shape;191;p26"/>
          <p:cNvPicPr preferRelativeResize="0"/>
          <p:nvPr/>
        </p:nvPicPr>
        <p:blipFill rotWithShape="1">
          <a:blip r:embed="rId3">
            <a:alphaModFix/>
          </a:blip>
          <a:srcRect b="3883" l="0" r="0" t="3883"/>
          <a:stretch/>
        </p:blipFill>
        <p:spPr>
          <a:xfrm>
            <a:off x="1075947" y="224950"/>
            <a:ext cx="2424298" cy="1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Rainfall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98" name="Google Shape;198;p27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Cumulative sums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Ternary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</p:txBody>
      </p:sp>
      <p:sp>
        <p:nvSpPr>
          <p:cNvPr id="199" name="Google Shape;199;p27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00" name="Google Shape;200;p27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Algebra shows it’s always best to keep a constant speed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Try every possible starting and ending minute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O(N) × O(N) = O(N</a:t>
            </a:r>
            <a:r>
              <a:rPr b="1" baseline="30000" lang="en"/>
              <a:t>2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If we are going to chop off some fractional time </a:t>
            </a:r>
            <a:r>
              <a:rPr b="1" i="1" lang="en" sz="1400"/>
              <a:t>x</a:t>
            </a:r>
            <a:r>
              <a:rPr lang="en" sz="1400"/>
              <a:t> to decrease rain (at the expense of cycling faster), we’ll chop off part of the rainier of the start and end minutes.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Reducing time by more than 1 falls within another [start, end] pair so we can ignore that case.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cost = sum(rain[S:T]) - x × rain[edge] + constant/(T-S-x)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Differentiate</a:t>
            </a:r>
            <a:r>
              <a:rPr lang="en" sz="1400"/>
              <a:t> cost and solve for dCost/dX = 0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0 ≤ x ≤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forget x = 0 and x=1</a:t>
            </a:r>
            <a:endParaRPr sz="1400"/>
          </a:p>
        </p:txBody>
      </p:sp>
      <p:sp>
        <p:nvSpPr>
          <p:cNvPr id="201" name="Google Shape;201;p27"/>
          <p:cNvSpPr/>
          <p:nvPr/>
        </p:nvSpPr>
        <p:spPr>
          <a:xfrm>
            <a:off x="463325" y="3217600"/>
            <a:ext cx="2322500" cy="729375"/>
          </a:xfrm>
          <a:custGeom>
            <a:rect b="b" l="l" r="r" t="t"/>
            <a:pathLst>
              <a:path extrusionOk="0" h="29175" w="92900">
                <a:moveTo>
                  <a:pt x="0" y="29175"/>
                </a:moveTo>
                <a:cubicBezTo>
                  <a:pt x="7186" y="23017"/>
                  <a:pt x="14721" y="17124"/>
                  <a:pt x="20879" y="9938"/>
                </a:cubicBezTo>
                <a:cubicBezTo>
                  <a:pt x="24441" y="5781"/>
                  <a:pt x="28585" y="-595"/>
                  <a:pt x="34016" y="85"/>
                </a:cubicBezTo>
                <a:cubicBezTo>
                  <a:pt x="44045" y="1341"/>
                  <a:pt x="38816" y="22546"/>
                  <a:pt x="47857" y="27064"/>
                </a:cubicBezTo>
                <a:cubicBezTo>
                  <a:pt x="52744" y="29506"/>
                  <a:pt x="57436" y="21040"/>
                  <a:pt x="62872" y="20495"/>
                </a:cubicBezTo>
                <a:cubicBezTo>
                  <a:pt x="68901" y="19891"/>
                  <a:pt x="74035" y="27681"/>
                  <a:pt x="79997" y="26595"/>
                </a:cubicBezTo>
                <a:cubicBezTo>
                  <a:pt x="85513" y="25590"/>
                  <a:pt x="88935" y="19768"/>
                  <a:pt x="92900" y="158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02" name="Google Shape;202;p27"/>
          <p:cNvCxnSpPr/>
          <p:nvPr/>
        </p:nvCxnSpPr>
        <p:spPr>
          <a:xfrm rot="10800000">
            <a:off x="1466200" y="4005625"/>
            <a:ext cx="112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" name="Google Shape;203;p27"/>
          <p:cNvSpPr/>
          <p:nvPr/>
        </p:nvSpPr>
        <p:spPr>
          <a:xfrm>
            <a:off x="4633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6511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389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0267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12145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14023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15901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17779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9657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21535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23413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2529125" y="4169750"/>
            <a:ext cx="187800" cy="18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7"/>
          <p:cNvCxnSpPr/>
          <p:nvPr/>
        </p:nvCxnSpPr>
        <p:spPr>
          <a:xfrm rot="10800000">
            <a:off x="1466200" y="3451550"/>
            <a:ext cx="0" cy="7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7"/>
          <p:cNvCxnSpPr/>
          <p:nvPr/>
        </p:nvCxnSpPr>
        <p:spPr>
          <a:xfrm rot="10800000">
            <a:off x="2586400" y="3819350"/>
            <a:ext cx="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66250" y="1233175"/>
            <a:ext cx="4263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 - Physiognomy</a:t>
            </a:r>
            <a:endParaRPr/>
          </a:p>
        </p:txBody>
      </p:sp>
      <p:sp>
        <p:nvSpPr>
          <p:cNvPr id="222" name="Google Shape;222;p28"/>
          <p:cNvSpPr txBox="1"/>
          <p:nvPr>
            <p:ph idx="1" type="subTitle"/>
          </p:nvPr>
        </p:nvSpPr>
        <p:spPr>
          <a:xfrm>
            <a:off x="125450" y="2779475"/>
            <a:ext cx="4357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 correct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up to 12 weighted squares of equal size,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a loop around some subset of them such that: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loop is continuous.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sum of weights inside the loop is equal to the sum of weights outside.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this loop as short as possible.</a:t>
            </a:r>
            <a:endParaRPr sz="1400"/>
          </a:p>
        </p:txBody>
      </p:sp>
      <p:pic>
        <p:nvPicPr>
          <p:cNvPr descr="artwork.png" id="224" name="Google Shape;224;p28"/>
          <p:cNvPicPr preferRelativeResize="0"/>
          <p:nvPr/>
        </p:nvPicPr>
        <p:blipFill rotWithShape="1">
          <a:blip r:embed="rId3">
            <a:alphaModFix/>
          </a:blip>
          <a:srcRect b="-2728" l="0" r="0" t="-4269"/>
          <a:stretch/>
        </p:blipFill>
        <p:spPr>
          <a:xfrm>
            <a:off x="1075950" y="107575"/>
            <a:ext cx="2424302" cy="17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Physiognomy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29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31" name="Google Shape;231;p29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Topology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Point-in-polygon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Bitmasks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Travelling salesman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</p:txBody>
      </p:sp>
      <p:sp>
        <p:nvSpPr>
          <p:cNvPr id="232" name="Google Shape;232;p29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33" name="Google Shape;233;p29"/>
          <p:cNvSpPr txBox="1"/>
          <p:nvPr>
            <p:ph idx="4294967295" type="body"/>
          </p:nvPr>
        </p:nvSpPr>
        <p:spPr>
          <a:xfrm>
            <a:off x="2825075" y="1769575"/>
            <a:ext cx="5898300" cy="3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 we already constructed the loop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this case, we can find whether a lamp is inside by the same means as </a:t>
            </a:r>
            <a:r>
              <a:rPr b="1" i="1" lang="en" sz="1400"/>
              <a:t>drilling</a:t>
            </a:r>
            <a:r>
              <a:rPr lang="en" sz="1400"/>
              <a:t>: if and only if it’s inside, the number of loop segments crossed in any direction will be odd.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make that part of our state: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minimum_loop[start][pos][n</a:t>
            </a:r>
            <a:r>
              <a:rPr baseline="-25000" lang="en"/>
              <a:t>1</a:t>
            </a:r>
            <a:r>
              <a:rPr lang="en"/>
              <a:t>,n</a:t>
            </a:r>
            <a:r>
              <a:rPr baseline="-25000" lang="en"/>
              <a:t>2</a:t>
            </a:r>
            <a:r>
              <a:rPr lang="en"/>
              <a:t>,...,n</a:t>
            </a:r>
            <a:r>
              <a:rPr baseline="-25000" lang="en"/>
              <a:t>7</a:t>
            </a:r>
            <a:r>
              <a:rPr lang="en"/>
              <a:t>,n</a:t>
            </a:r>
            <a:r>
              <a:rPr baseline="-25000" lang="en"/>
              <a:t>8</a:t>
            </a:r>
            <a:r>
              <a:rPr lang="en"/>
              <a:t>]... n</a:t>
            </a:r>
            <a:r>
              <a:rPr baseline="30000" lang="en"/>
              <a:t>n</a:t>
            </a:r>
            <a:r>
              <a:rPr lang="en"/>
              <a:t> possibilities?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only need to know the parity, not the exact number.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minimum_loop[start][pos][2</a:t>
            </a:r>
            <a:r>
              <a:rPr b="1" baseline="30000" lang="en"/>
              <a:t>n</a:t>
            </a:r>
            <a:r>
              <a:rPr b="1" lang="en"/>
              <a:t>]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many possibilities for </a:t>
            </a:r>
            <a:r>
              <a:rPr b="1" lang="en" sz="1400"/>
              <a:t>start</a:t>
            </a:r>
            <a:r>
              <a:rPr lang="en" sz="1400"/>
              <a:t> and </a:t>
            </a:r>
            <a:r>
              <a:rPr b="1" lang="en" sz="1400"/>
              <a:t>pos</a:t>
            </a:r>
            <a:r>
              <a:rPr lang="en" sz="1400"/>
              <a:t>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minimal loop always touches only </a:t>
            </a:r>
            <a:r>
              <a:rPr b="1" lang="en"/>
              <a:t>corner vertices</a:t>
            </a:r>
            <a:r>
              <a:rPr lang="en"/>
              <a:t>, of which there are at most </a:t>
            </a:r>
            <a:r>
              <a:rPr b="1" lang="en"/>
              <a:t>n × 4</a:t>
            </a:r>
            <a:r>
              <a:rPr lang="en"/>
              <a:t> = 48.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 complexity: </a:t>
            </a:r>
            <a:r>
              <a:rPr b="1" lang="en" sz="1400"/>
              <a:t>O(n</a:t>
            </a:r>
            <a:r>
              <a:rPr b="1" baseline="30000" lang="en" sz="1400"/>
              <a:t>3</a:t>
            </a:r>
            <a:r>
              <a:rPr b="1" lang="en" sz="1400"/>
              <a:t> × 2</a:t>
            </a:r>
            <a:r>
              <a:rPr b="1" baseline="30000" lang="en" sz="1400"/>
              <a:t>n</a:t>
            </a:r>
            <a:r>
              <a:rPr b="1" lang="en" sz="1400"/>
              <a:t>)</a:t>
            </a:r>
            <a:endParaRPr b="1"/>
          </a:p>
        </p:txBody>
      </p:sp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-3781" l="-3562" r="-2459" t="-2726"/>
          <a:stretch/>
        </p:blipFill>
        <p:spPr>
          <a:xfrm rot="-5400000">
            <a:off x="665212" y="3093737"/>
            <a:ext cx="1806376" cy="20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- Drinking</a:t>
            </a:r>
            <a:endParaRPr/>
          </a:p>
        </p:txBody>
      </p:sp>
      <p:sp>
        <p:nvSpPr>
          <p:cNvPr id="240" name="Google Shape;240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18</a:t>
            </a:r>
            <a:r>
              <a:rPr lang="en"/>
              <a:t> correct • solved at: </a:t>
            </a:r>
            <a:r>
              <a:rPr b="1" lang="en"/>
              <a:t>01:53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 U NO ACK </a:t>
            </a:r>
            <a:r>
              <a:rPr lang="en" sz="1400"/>
              <a:t>(Imperial College London)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Jim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 collection of beers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costs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alcohol contents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sizes of glass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targets: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Spend a certain amount of money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Drink a certain amount of alcohol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need to find a way of meeting these targets exactly by choosing a list of orders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can be chosen several times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can be ignored</a:t>
            </a:r>
            <a:endParaRPr/>
          </a:p>
        </p:txBody>
      </p:sp>
      <p:pic>
        <p:nvPicPr>
          <p:cNvPr descr="artwork.png" id="242" name="Google Shape;2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100" y="116850"/>
            <a:ext cx="1638000" cy="18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Drink Responsibly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1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49" name="Google Shape;249;p31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Fixed-point arithmetic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Knapsack problem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Depth-first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Memoisation</a:t>
            </a:r>
            <a:endParaRPr sz="1400"/>
          </a:p>
        </p:txBody>
      </p:sp>
      <p:sp>
        <p:nvSpPr>
          <p:cNvPr id="250" name="Google Shape;250;p31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51" name="Google Shape;251;p31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Imagine a straightforward depth-first search: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onsolas"/>
              <a:buChar char="○"/>
            </a:pP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solve(i, units_left, money_left):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units_left &lt;= 0 or money_left &lt;= 0 or i &gt;= n: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[]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(units_left | money_left) == 0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None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sol_with = solve(i, units_left-units[i], money_left-price[i])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sol_without = solve(i+1, units_left, money_left)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sol_with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is not None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[beer] + sol_with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elsif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sol_without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is not None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sol_without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return None</a:t>
            </a:r>
            <a:endParaRPr b="1"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Q: How many possible sets of parameters can this take?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A: O(N) × O(U) × O(M) =</a:t>
            </a:r>
            <a:r>
              <a:rPr b="1" lang="en"/>
              <a:t> O(NUM)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Memoise answers to overlapping subproblems: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onsolas"/>
              <a:buChar char="○"/>
            </a:pP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already_solved[i][units_left][money_left]: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answer_for[i][units_left][money_left]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words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apologies for the judge lag in the first two hours.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UKIEPC has previously been hosted alongside the NCPC, a larger contest. Most of the people working on this event had no experience with hosting any kind of programming contest until a few months ago.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was a painful lesson, but somewhat necessary to go through to ensure it doesn’t happen again in the bigger contests we plan to hold in future.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Thanks to </a:t>
            </a:r>
            <a:r>
              <a:rPr b="1" lang="en"/>
              <a:t>Rob Perkins</a:t>
            </a:r>
            <a:r>
              <a:rPr lang="en"/>
              <a:t> and </a:t>
            </a:r>
            <a:r>
              <a:rPr b="1" lang="en"/>
              <a:t>Jaap Eldering</a:t>
            </a:r>
            <a:r>
              <a:rPr lang="en"/>
              <a:t> for rescuing the servers.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- Sunlight</a:t>
            </a:r>
            <a:endParaRPr/>
          </a:p>
        </p:txBody>
      </p:sp>
      <p:sp>
        <p:nvSpPr>
          <p:cNvPr id="257" name="Google Shape;257;p3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9</a:t>
            </a:r>
            <a:r>
              <a:rPr lang="en"/>
              <a:t> correct • solved at: </a:t>
            </a:r>
            <a:r>
              <a:rPr b="1" lang="en"/>
              <a:t>01:48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Beuler </a:t>
            </a:r>
            <a:r>
              <a:rPr lang="en" sz="1400"/>
              <a:t>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N columns in 2D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proportion of angles above each column which aren’t occluded by other columns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example: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2 1 3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y[0], 2× the height of y[1], occludes 45° of the 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y[3], 3× the height of y[1], occludes 63.4° of the view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 is quite large, so find a method more efficient than brute-force.</a:t>
            </a:r>
            <a:endParaRPr/>
          </a:p>
        </p:txBody>
      </p:sp>
      <p:pic>
        <p:nvPicPr>
          <p:cNvPr descr="artwork.png"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563" r="563" t="0"/>
          <a:stretch/>
        </p:blipFill>
        <p:spPr>
          <a:xfrm>
            <a:off x="1075947" y="224950"/>
            <a:ext cx="2424300" cy="15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Sunlight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5" name="Google Shape;265;p33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66" name="Google Shape;266;p33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Convex hull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Andrew’s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Trigonometry</a:t>
            </a:r>
            <a:endParaRPr sz="1400"/>
          </a:p>
        </p:txBody>
      </p:sp>
      <p:sp>
        <p:nvSpPr>
          <p:cNvPr id="267" name="Google Shape;267;p33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 sz="1400"/>
              <a:t>Some first-pass observations: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computing the angle for a building </a:t>
            </a:r>
            <a:r>
              <a:rPr b="1" lang="en"/>
              <a:t>i</a:t>
            </a:r>
            <a:r>
              <a:rPr lang="en"/>
              <a:t>, we can safely ignore all buildings not in </a:t>
            </a:r>
            <a:r>
              <a:rPr lang="en">
                <a:solidFill>
                  <a:srgbClr val="FF0000"/>
                </a:solidFill>
              </a:rPr>
              <a:t>the convex hull of buildings </a:t>
            </a:r>
            <a:r>
              <a:rPr b="1" lang="en">
                <a:solidFill>
                  <a:srgbClr val="FF0000"/>
                </a:solidFill>
              </a:rPr>
              <a:t>[0, i]</a:t>
            </a:r>
            <a:r>
              <a:rPr lang="en"/>
              <a:t>, and not in </a:t>
            </a:r>
            <a:r>
              <a:rPr lang="en">
                <a:solidFill>
                  <a:srgbClr val="0000FF"/>
                </a:solidFill>
              </a:rPr>
              <a:t>the convex hull of buildings </a:t>
            </a:r>
            <a:r>
              <a:rPr b="1" lang="en">
                <a:solidFill>
                  <a:srgbClr val="0000FF"/>
                </a:solidFill>
              </a:rPr>
              <a:t>[i, n-1]</a:t>
            </a:r>
            <a:r>
              <a:rPr lang="en"/>
              <a:t>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fact, the building defining the angle on right side of </a:t>
            </a:r>
            <a:r>
              <a:rPr b="1" lang="en"/>
              <a:t>i</a:t>
            </a:r>
            <a:r>
              <a:rPr lang="en"/>
              <a:t> comes directly after </a:t>
            </a:r>
            <a:r>
              <a:rPr b="1" lang="en"/>
              <a:t>i</a:t>
            </a:r>
            <a:r>
              <a:rPr lang="en"/>
              <a:t> in the convex hull of </a:t>
            </a:r>
            <a:r>
              <a:rPr b="1" lang="en"/>
              <a:t>[i, n-1]</a:t>
            </a:r>
            <a:r>
              <a:rPr lang="en"/>
              <a:t>.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Similarly, the building defining the angle on the left side of </a:t>
            </a:r>
            <a:r>
              <a:rPr b="1" lang="en"/>
              <a:t>i</a:t>
            </a:r>
            <a:r>
              <a:rPr lang="en"/>
              <a:t>  comes directly before </a:t>
            </a:r>
            <a:r>
              <a:rPr b="1" lang="en"/>
              <a:t>i</a:t>
            </a:r>
            <a:r>
              <a:rPr lang="en"/>
              <a:t> in the convex hull of </a:t>
            </a:r>
            <a:r>
              <a:rPr b="1" lang="en"/>
              <a:t>[0, i]</a:t>
            </a:r>
            <a:r>
              <a:rPr lang="en"/>
              <a:t>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Compute convex hull twice using Andrew’s algorithm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Maintain convex hulls on stack for [0, i] and for [i, n-1]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Left to right: Top of stack defines the left angle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to left: Top of stack defines the right angle</a:t>
            </a:r>
            <a:endParaRPr sz="1400"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8" y="2908725"/>
            <a:ext cx="1868725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- Nimionese</a:t>
            </a:r>
            <a:endParaRPr/>
          </a:p>
        </p:txBody>
      </p:sp>
      <p:sp>
        <p:nvSpPr>
          <p:cNvPr id="275" name="Google Shape;275;p3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69</a:t>
            </a:r>
            <a:r>
              <a:rPr lang="en"/>
              <a:t> correct • solved at: </a:t>
            </a:r>
            <a:r>
              <a:rPr b="1" lang="en"/>
              <a:t>00:33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Exception: teamName not found.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(University of Warwick)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</a:t>
            </a:r>
            <a:br>
              <a:rPr lang="en"/>
            </a:br>
            <a:r>
              <a:rPr lang="en"/>
              <a:t>Author: </a:t>
            </a:r>
            <a:r>
              <a:rPr b="1" lang="en"/>
              <a:t>Max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 string made of words, each composed of several syllables.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Three rules to apply: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letter must be “hard” ie. member of a certain subset of consonants.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the subsequent syllables all “hard” consonants must match the first letter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word must end in “ah”, “oh”, or “uh”.</a:t>
            </a:r>
            <a:endParaRPr/>
          </a:p>
        </p:txBody>
      </p:sp>
      <p:pic>
        <p:nvPicPr>
          <p:cNvPr descr="artwork.png"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855" r="864" t="0"/>
          <a:stretch/>
        </p:blipFill>
        <p:spPr>
          <a:xfrm>
            <a:off x="1075947" y="224950"/>
            <a:ext cx="2424299" cy="15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Nimionese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" name="Google Shape;283;p35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284" name="Google Shape;284;p35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Regular expressions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String chopping</a:t>
            </a:r>
            <a:endParaRPr sz="1400"/>
          </a:p>
        </p:txBody>
      </p:sp>
      <p:sp>
        <p:nvSpPr>
          <p:cNvPr id="285" name="Google Shape;285;p35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286" name="Google Shape;286;p35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 in each word separately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your language’s split() function to get an array of syllables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Three regexes: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onsolas"/>
              <a:buChar char="○"/>
            </a:pP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hard =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“bcdgknpt”</a:t>
            </a:r>
            <a:br>
              <a:rPr b="1"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soft =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“aou”</a:t>
            </a:r>
            <a:br>
              <a:rPr b="1" lang="en" sz="1000">
                <a:latin typeface="Consolas"/>
                <a:ea typeface="Consolas"/>
                <a:cs typeface="Consolas"/>
                <a:sym typeface="Consolas"/>
              </a:rPr>
            </a:br>
            <a:br>
              <a:rPr b="1"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syll[    0].sub(“^[^$hard]”, [x] ⟶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closest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(x, hard))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syll[1...$].sub(“[$hard]”,   [x] ⟶ syll[0][0])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syll[  $-1].sub(“[$hard]\$”, [x] ⟶ x +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closest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(x, soft) + ‘h’)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the security-minded: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[...] .sub(“^[^$hard]”,,) [...]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b="1" lang="en" sz="1400"/>
              <a:t>Please don’t do this</a:t>
            </a:r>
            <a:r>
              <a:rPr lang="en" sz="1400"/>
              <a:t> in real life!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 - Jelly Raid</a:t>
            </a:r>
            <a:endParaRPr/>
          </a:p>
        </p:txBody>
      </p:sp>
      <p:sp>
        <p:nvSpPr>
          <p:cNvPr id="292" name="Google Shape;292;p3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r>
              <a:rPr lang="en"/>
              <a:t> correct • solved at: </a:t>
            </a:r>
            <a:r>
              <a:rPr b="1" lang="en"/>
              <a:t>03:05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EE Dragons</a:t>
            </a:r>
            <a:r>
              <a:rPr lang="en" sz="1400"/>
              <a:t> 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</a:t>
            </a:r>
            <a:r>
              <a:rPr b="1" lang="en"/>
              <a:t>Swen</a:t>
            </a:r>
            <a:endParaRPr b="1"/>
          </a:p>
        </p:txBody>
      </p:sp>
      <p:sp>
        <p:nvSpPr>
          <p:cNvPr id="293" name="Google Shape;293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a 60x60 floor plan with walkable and blocked cells,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Locations of dormitory and kitchen,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 paths of 200 patrolling masters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(where every path contains at most 7 cells and masters follow it back and forth indefinitely)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the shortest path from the dormitory to the kitchen so that you are not seen by the patrolling masters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(where two people can see one another if they are in the same row or column and there are no blocked cells between them).</a:t>
            </a:r>
            <a:endParaRPr sz="1400"/>
          </a:p>
        </p:txBody>
      </p:sp>
      <p:pic>
        <p:nvPicPr>
          <p:cNvPr descr="artwork.png"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52115">
            <a:off x="853525" y="234724"/>
            <a:ext cx="2869149" cy="15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Jelly Raid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0" name="Google Shape;300;p37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01" name="Google Shape;301;p37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Least common multiple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Breadth first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Sneakiness</a:t>
            </a:r>
            <a:endParaRPr sz="1400"/>
          </a:p>
        </p:txBody>
      </p:sp>
      <p:sp>
        <p:nvSpPr>
          <p:cNvPr id="302" name="Google Shape;302;p37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03" name="Google Shape;303;p37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Just running Dijkstra won’t work.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if we get trapped somewhere?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Plugging time in as part of state makes for a slow solution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60 × 60 = 3600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O(N</a:t>
            </a:r>
            <a:r>
              <a:rPr baseline="30000" lang="en"/>
              <a:t>4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patrol periods for {1, 2, 3, 4, 5, 6, 7} will be {1, 2, 4, 6, 8, 10, 12}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LCM = 120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incorporate the current progress through the cycle into state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min_dist[120][rows][cols]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O(C × N</a:t>
            </a:r>
            <a:r>
              <a:rPr baseline="30000" lang="en"/>
              <a:t>2</a:t>
            </a:r>
            <a:r>
              <a:rPr lang="en"/>
              <a:t>)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- Call a Cab</a:t>
            </a:r>
            <a:endParaRPr/>
          </a:p>
        </p:txBody>
      </p:sp>
      <p:sp>
        <p:nvSpPr>
          <p:cNvPr id="309" name="Google Shape;309;p3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r>
              <a:rPr lang="en"/>
              <a:t> correct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Sander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</a:t>
            </a:r>
            <a:r>
              <a:rPr lang="en" sz="1400"/>
              <a:t> </a:t>
            </a:r>
            <a:r>
              <a:rPr lang="en"/>
              <a:t>Points Of Interest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</a:t>
            </a:r>
            <a:r>
              <a:rPr lang="en" sz="1400"/>
              <a:t>estrictions on whether we can travel from POI </a:t>
            </a:r>
            <a:r>
              <a:rPr b="1" lang="en" sz="1400"/>
              <a:t>i</a:t>
            </a:r>
            <a:r>
              <a:rPr lang="en" sz="1400"/>
              <a:t> to </a:t>
            </a:r>
            <a:r>
              <a:rPr b="1" lang="en" sz="1400"/>
              <a:t>j</a:t>
            </a:r>
            <a:r>
              <a:rPr lang="en" sz="1400"/>
              <a:t> by taxi </a:t>
            </a:r>
            <a:r>
              <a:rPr b="1" lang="en" sz="1400"/>
              <a:t>t</a:t>
            </a:r>
            <a:endParaRPr b="1"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Minimal distance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Maximal variation in angle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Compute how to get from 0 to n in minimal number of hops using any kind of taxi.</a:t>
            </a:r>
            <a:endParaRPr sz="1400"/>
          </a:p>
        </p:txBody>
      </p:sp>
      <p:pic>
        <p:nvPicPr>
          <p:cNvPr descr="artwork.png" id="311" name="Google Shape;311;p38"/>
          <p:cNvPicPr preferRelativeResize="0"/>
          <p:nvPr/>
        </p:nvPicPr>
        <p:blipFill rotWithShape="1">
          <a:blip r:embed="rId3">
            <a:alphaModFix/>
          </a:blip>
          <a:srcRect b="0" l="-4695" r="-8439" t="0"/>
          <a:stretch/>
        </p:blipFill>
        <p:spPr>
          <a:xfrm>
            <a:off x="850825" y="224950"/>
            <a:ext cx="2973024" cy="15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Call a Cab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39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18" name="Google Shape;318;p39"/>
          <p:cNvSpPr txBox="1"/>
          <p:nvPr>
            <p:ph idx="4294967295" type="body"/>
          </p:nvPr>
        </p:nvSpPr>
        <p:spPr>
          <a:xfrm>
            <a:off x="311700" y="1769575"/>
            <a:ext cx="25134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pointer algorithms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Multisets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Segment trees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Dynamic programming</a:t>
            </a:r>
            <a:endParaRPr sz="1400"/>
          </a:p>
        </p:txBody>
      </p:sp>
      <p:sp>
        <p:nvSpPr>
          <p:cNvPr id="319" name="Google Shape;319;p39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20" name="Google Shape;320;p39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a given transportation type: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Farthest reachable POI is </a:t>
            </a:r>
            <a:r>
              <a:rPr b="1" lang="en"/>
              <a:t>non-decreasing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Nearest reachable POI is </a:t>
            </a:r>
            <a:r>
              <a:rPr b="1" lang="en"/>
              <a:t>also non-decreasing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Everything in between is accessible.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Execute two pointer algorithm for nearest and farthest. Moving a pointer takes O(1) and O(log(n)) time resp.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Minimum distance</a:t>
            </a:r>
            <a:r>
              <a:rPr lang="en" sz="1400"/>
              <a:t>: keep a running total of distance travelled.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Maximum range</a:t>
            </a:r>
            <a:r>
              <a:rPr lang="en" sz="1400"/>
              <a:t>: keep an auxiliary multiset of differences</a:t>
            </a:r>
            <a:r>
              <a:rPr b="1" lang="en" sz="1400"/>
              <a:t> </a:t>
            </a:r>
            <a:r>
              <a:rPr lang="en" sz="1400"/>
              <a:t>between all angles travelled, in sorted order. The heading range is given by 360</a:t>
            </a:r>
            <a:r>
              <a:rPr lang="en" sz="600"/>
              <a:t>.000</a:t>
            </a:r>
            <a:r>
              <a:rPr lang="en" sz="1400"/>
              <a:t> minus the largest angular difference.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Now we can run an efficient dynamic programming algorithm with a segment tree (or sliding window)</a:t>
            </a:r>
            <a:endParaRPr sz="14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0" y="3218250"/>
            <a:ext cx="2816000" cy="16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- Telescope</a:t>
            </a:r>
            <a:endParaRPr/>
          </a:p>
        </p:txBody>
      </p:sp>
      <p:sp>
        <p:nvSpPr>
          <p:cNvPr id="327" name="Google Shape;327;p4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r>
              <a:rPr lang="en"/>
              <a:t> correct • solved at: </a:t>
            </a:r>
            <a:r>
              <a:rPr b="1" lang="en"/>
              <a:t>03:41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Me[N]tallica</a:t>
            </a:r>
            <a:r>
              <a:rPr lang="en" sz="1400"/>
              <a:t> 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grid of boolean values has had a mean filter applied.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means that where previously a value was cell[i][j]. it will become:</a:t>
            </a:r>
            <a:endParaRPr sz="14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sum(cell[a][b]) ÷ n</a:t>
            </a:r>
            <a:r>
              <a:rPr baseline="30000" lang="en"/>
              <a:t>2</a:t>
            </a:r>
            <a:r>
              <a:rPr lang="en"/>
              <a:t> for a,b where</a:t>
            </a:r>
            <a:br>
              <a:rPr lang="en" sz="1500"/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max(abs(a-i), abs(b-j)) &lt; ½ n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need to reverse this filter to count the number of connected components.</a:t>
            </a:r>
            <a:endParaRPr sz="1400"/>
          </a:p>
        </p:txBody>
      </p:sp>
      <p:pic>
        <p:nvPicPr>
          <p:cNvPr descr="artwork.png" id="329" name="Google Shape;329;p40"/>
          <p:cNvPicPr preferRelativeResize="0"/>
          <p:nvPr/>
        </p:nvPicPr>
        <p:blipFill rotWithShape="1">
          <a:blip r:embed="rId3">
            <a:alphaModFix/>
          </a:blip>
          <a:srcRect b="-1429" l="0" r="0" t="1430"/>
          <a:stretch/>
        </p:blipFill>
        <p:spPr>
          <a:xfrm flipH="1">
            <a:off x="1612262" y="205375"/>
            <a:ext cx="1351675" cy="177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/>
        </p:nvSpPr>
        <p:spPr>
          <a:xfrm>
            <a:off x="697925" y="3196350"/>
            <a:ext cx="1524900" cy="1524900"/>
          </a:xfrm>
          <a:prstGeom prst="roundRect">
            <a:avLst>
              <a:gd fmla="val 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Telescope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" name="Google Shape;336;p41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37" name="Google Shape;337;p41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Cumulative sums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Inclusion-exclusion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Flood fill</a:t>
            </a:r>
            <a:endParaRPr sz="1400"/>
          </a:p>
        </p:txBody>
      </p:sp>
      <p:sp>
        <p:nvSpPr>
          <p:cNvPr id="338" name="Google Shape;338;p41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39" name="Google Shape;339;p41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Multiply any blurred pixel by N</a:t>
            </a:r>
            <a:r>
              <a:rPr baseline="30000" lang="en" sz="1400"/>
              <a:t>2</a:t>
            </a:r>
            <a:r>
              <a:rPr lang="en" sz="1400"/>
              <a:t> to get the number of white pixels in an NxN square around that pixel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0xFFFF / (100</a:t>
            </a:r>
            <a:r>
              <a:rPr baseline="30000" lang="en"/>
              <a:t>2</a:t>
            </a:r>
            <a:r>
              <a:rPr lang="en"/>
              <a:t>) ≈ 6.5 so no precision has been lost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if we subtract two squares?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Consolas"/>
              <a:buChar char="○"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pixels(a..b,c..d) - pixels(a-1..b-1,c..d)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= pixels(b,c..d) - pixels(a-1,c..d)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about four squares?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pixels(a..b,c..d) - pixels(a-1..b-1,c..d)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- pixels(a..b,c-1..b-1)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+ pixels(a-1..b-1,c-1..d-1)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= pixel(b,d) - pixel(a-1,d) - pixel(b,c-1) + pixel(a-1,c-1)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/>
              <a:t>We know that all pixels outside the boundaries are completely black, so let’s work in from the edges restoring cells.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Complexity: </a:t>
            </a:r>
            <a:r>
              <a:rPr b="1" lang="en" sz="1400"/>
              <a:t>O(RC)</a:t>
            </a:r>
            <a:endParaRPr b="1" sz="1400"/>
          </a:p>
        </p:txBody>
      </p:sp>
      <p:sp>
        <p:nvSpPr>
          <p:cNvPr id="340" name="Google Shape;340;p41"/>
          <p:cNvSpPr/>
          <p:nvPr/>
        </p:nvSpPr>
        <p:spPr>
          <a:xfrm>
            <a:off x="939026" y="3425728"/>
            <a:ext cx="1219500" cy="1219500"/>
          </a:xfrm>
          <a:prstGeom prst="rect">
            <a:avLst/>
          </a:prstGeom>
          <a:solidFill>
            <a:srgbClr val="FF000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768725" y="3266750"/>
            <a:ext cx="1219500" cy="1219500"/>
          </a:xfrm>
          <a:prstGeom prst="rect">
            <a:avLst/>
          </a:prstGeom>
          <a:solidFill>
            <a:srgbClr val="FF0000">
              <a:alpha val="8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939026" y="3266750"/>
            <a:ext cx="1219500" cy="1219500"/>
          </a:xfrm>
          <a:prstGeom prst="rect">
            <a:avLst/>
          </a:prstGeom>
          <a:solidFill>
            <a:srgbClr val="00FFFF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768725" y="3425752"/>
            <a:ext cx="1219500" cy="1219500"/>
          </a:xfrm>
          <a:prstGeom prst="rect">
            <a:avLst/>
          </a:prstGeom>
          <a:solidFill>
            <a:srgbClr val="00FFFF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numbers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2012: </a:t>
            </a:r>
            <a:r>
              <a:rPr b="1" lang="en"/>
              <a:t>0 </a:t>
            </a:r>
            <a:r>
              <a:rPr lang="en"/>
              <a:t>teams</a:t>
            </a:r>
            <a:br>
              <a:rPr lang="en"/>
            </a:br>
            <a:r>
              <a:rPr lang="en"/>
              <a:t>2013:</a:t>
            </a:r>
            <a:r>
              <a:rPr b="1" lang="en"/>
              <a:t> 52 </a:t>
            </a:r>
            <a:r>
              <a:rPr lang="en"/>
              <a:t>teams; </a:t>
            </a:r>
            <a:r>
              <a:rPr b="1" lang="en"/>
              <a:t>5 </a:t>
            </a:r>
            <a:r>
              <a:rPr lang="en"/>
              <a:t>sites</a:t>
            </a:r>
            <a:br>
              <a:rPr lang="en"/>
            </a:br>
            <a:r>
              <a:rPr lang="en"/>
              <a:t>2014: </a:t>
            </a:r>
            <a:r>
              <a:rPr b="1" lang="en"/>
              <a:t>61</a:t>
            </a:r>
            <a:r>
              <a:rPr lang="en"/>
              <a:t> teams; </a:t>
            </a:r>
            <a:r>
              <a:rPr b="1" lang="en"/>
              <a:t>9 </a:t>
            </a:r>
            <a:r>
              <a:rPr lang="en"/>
              <a:t>sites</a:t>
            </a:r>
            <a:br>
              <a:rPr lang="en"/>
            </a:br>
            <a:r>
              <a:rPr lang="en"/>
              <a:t>2015: </a:t>
            </a:r>
            <a:r>
              <a:rPr b="1" lang="en"/>
              <a:t>142 </a:t>
            </a:r>
            <a:r>
              <a:rPr lang="en"/>
              <a:t>teams; </a:t>
            </a:r>
            <a:r>
              <a:rPr b="1" lang="en"/>
              <a:t>12</a:t>
            </a:r>
            <a:r>
              <a:rPr lang="en"/>
              <a:t> 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correct submission: </a:t>
            </a:r>
            <a:r>
              <a:rPr b="1" lang="en"/>
              <a:t>00:18:32 – C, DoCThors </a:t>
            </a:r>
            <a:r>
              <a:rPr lang="en"/>
              <a:t>(Imperial College London)</a:t>
            </a:r>
            <a:br>
              <a:rPr lang="en"/>
            </a:br>
            <a:r>
              <a:rPr lang="en"/>
              <a:t>Last correct submission: </a:t>
            </a:r>
            <a:r>
              <a:rPr b="1" lang="en"/>
              <a:t>05:14:56 – G, Ariel </a:t>
            </a:r>
            <a:r>
              <a:rPr lang="en"/>
              <a:t>(Trinity College Dublin)</a:t>
            </a:r>
            <a:br>
              <a:rPr b="1" lang="en"/>
            </a:br>
            <a:r>
              <a:rPr lang="en"/>
              <a:t>Number of submissions: </a:t>
            </a:r>
            <a:r>
              <a:rPr b="1" lang="en"/>
              <a:t>959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742</a:t>
            </a:r>
            <a:r>
              <a:rPr lang="en"/>
              <a:t> lines of code to solve the whole set.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- Milestones</a:t>
            </a:r>
            <a:endParaRPr/>
          </a:p>
        </p:txBody>
      </p:sp>
      <p:sp>
        <p:nvSpPr>
          <p:cNvPr id="349" name="Google Shape;349;p4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r>
              <a:rPr lang="en"/>
              <a:t> correct • solved at: </a:t>
            </a:r>
            <a:r>
              <a:rPr b="1" lang="en"/>
              <a:t>00:57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DoCThors</a:t>
            </a:r>
            <a:r>
              <a:rPr lang="en" sz="1400"/>
              <a:t> (Imperial College London)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</a:t>
            </a:r>
            <a:r>
              <a:rPr lang="en" sz="1400"/>
              <a:t> list </a:t>
            </a:r>
            <a:r>
              <a:rPr b="1" lang="en" sz="1400"/>
              <a:t>A </a:t>
            </a:r>
            <a:r>
              <a:rPr lang="en" sz="1400"/>
              <a:t>of observations of an event at one time sca</a:t>
            </a:r>
            <a:r>
              <a:rPr lang="en"/>
              <a:t>le factor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list </a:t>
            </a:r>
            <a:r>
              <a:rPr b="1" lang="en"/>
              <a:t>B </a:t>
            </a:r>
            <a:r>
              <a:rPr lang="en"/>
              <a:t>of when all events happened at another time scale factor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all of the scale factors that could plausibly be applied to </a:t>
            </a:r>
            <a:r>
              <a:rPr b="1" lang="en" sz="1400"/>
              <a:t>B</a:t>
            </a:r>
            <a:r>
              <a:rPr lang="en" sz="1400"/>
              <a:t> to get a substring that equals </a:t>
            </a:r>
            <a:r>
              <a:rPr b="1" lang="en" sz="1400"/>
              <a:t>A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Example: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1,2,3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3,4,5,7,9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3,4,5 = 1,2,3 × 1 + 2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5,7,9 = 1,2,3 × 2 + 1</a:t>
            </a:r>
            <a:endParaRPr/>
          </a:p>
        </p:txBody>
      </p:sp>
      <p:pic>
        <p:nvPicPr>
          <p:cNvPr descr="artwork.png" id="351" name="Google Shape;351;p42"/>
          <p:cNvPicPr preferRelativeResize="0"/>
          <p:nvPr/>
        </p:nvPicPr>
        <p:blipFill rotWithShape="1">
          <a:blip r:embed="rId3">
            <a:alphaModFix/>
          </a:blip>
          <a:srcRect b="0" l="6970" r="6970" t="0"/>
          <a:stretch/>
        </p:blipFill>
        <p:spPr>
          <a:xfrm>
            <a:off x="1075947" y="224950"/>
            <a:ext cx="2424301" cy="15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Milestone Counter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7" name="Google Shape;357;p43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358" name="Google Shape;358;p43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String matching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Fractions</a:t>
            </a:r>
            <a:endParaRPr sz="1400"/>
          </a:p>
        </p:txBody>
      </p:sp>
      <p:sp>
        <p:nvSpPr>
          <p:cNvPr id="359" name="Google Shape;359;p43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360" name="Google Shape;360;p43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Let’s look at a base case: checking N times against N distances.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work out the speed from (d</a:t>
            </a:r>
            <a:r>
              <a:rPr baseline="-25000" lang="en"/>
              <a:t>1 </a:t>
            </a:r>
            <a:r>
              <a:rPr lang="en"/>
              <a:t>- d</a:t>
            </a:r>
            <a:r>
              <a:rPr baseline="-25000" lang="en"/>
              <a:t>0</a:t>
            </a:r>
            <a:r>
              <a:rPr lang="en"/>
              <a:t>) ÷ (t</a:t>
            </a:r>
            <a:r>
              <a:rPr baseline="-25000" lang="en"/>
              <a:t>1 </a:t>
            </a:r>
            <a:r>
              <a:rPr lang="en"/>
              <a:t>- t</a:t>
            </a:r>
            <a:r>
              <a:rPr baseline="-25000" lang="en"/>
              <a:t>0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 we need to compare the speed for every pair:</a:t>
            </a:r>
            <a:br>
              <a:rPr lang="en"/>
            </a:br>
            <a:r>
              <a:rPr lang="en"/>
              <a:t>	(d</a:t>
            </a:r>
            <a:r>
              <a:rPr baseline="-25000" lang="en"/>
              <a:t>1 </a:t>
            </a:r>
            <a:r>
              <a:rPr lang="en"/>
              <a:t>- d</a:t>
            </a:r>
            <a:r>
              <a:rPr baseline="-25000" lang="en"/>
              <a:t>0</a:t>
            </a:r>
            <a:r>
              <a:rPr lang="en"/>
              <a:t>) ÷ (t</a:t>
            </a:r>
            <a:r>
              <a:rPr baseline="-25000" lang="en"/>
              <a:t>1 </a:t>
            </a:r>
            <a:r>
              <a:rPr lang="en"/>
              <a:t>- t</a:t>
            </a:r>
            <a:r>
              <a:rPr baseline="-25000" lang="en"/>
              <a:t>0</a:t>
            </a:r>
            <a:r>
              <a:rPr lang="en"/>
              <a:t>) = (d</a:t>
            </a:r>
            <a:r>
              <a:rPr baseline="-25000" lang="en"/>
              <a:t>x+1 </a:t>
            </a:r>
            <a:r>
              <a:rPr lang="en"/>
              <a:t>- d</a:t>
            </a:r>
            <a:r>
              <a:rPr baseline="-25000" lang="en"/>
              <a:t>x</a:t>
            </a:r>
            <a:r>
              <a:rPr lang="en"/>
              <a:t>) ÷ (t</a:t>
            </a:r>
            <a:r>
              <a:rPr baseline="-25000" lang="en"/>
              <a:t>x+1 </a:t>
            </a:r>
            <a:r>
              <a:rPr lang="en"/>
              <a:t>- t</a:t>
            </a:r>
            <a:r>
              <a:rPr baseline="-25000" lang="en"/>
              <a:t>x</a:t>
            </a:r>
            <a:r>
              <a:rPr lang="en"/>
              <a:t>)</a:t>
            </a:r>
            <a:br>
              <a:rPr lang="en"/>
            </a:br>
            <a:r>
              <a:rPr lang="en"/>
              <a:t>	or</a:t>
            </a:r>
            <a:br>
              <a:rPr lang="en"/>
            </a:br>
            <a:r>
              <a:rPr lang="en"/>
              <a:t>	(t</a:t>
            </a:r>
            <a:r>
              <a:rPr baseline="-25000" lang="en"/>
              <a:t>x+1 </a:t>
            </a:r>
            <a:r>
              <a:rPr lang="en"/>
              <a:t>- t</a:t>
            </a:r>
            <a:r>
              <a:rPr baseline="-25000" lang="en"/>
              <a:t>x</a:t>
            </a:r>
            <a:r>
              <a:rPr lang="en"/>
              <a:t>) ÷ (t</a:t>
            </a:r>
            <a:r>
              <a:rPr baseline="-25000" lang="en"/>
              <a:t>x </a:t>
            </a:r>
            <a:r>
              <a:rPr lang="en"/>
              <a:t>- t</a:t>
            </a:r>
            <a:r>
              <a:rPr baseline="-25000" lang="en"/>
              <a:t>x-1</a:t>
            </a:r>
            <a:r>
              <a:rPr lang="en"/>
              <a:t>) = (d</a:t>
            </a:r>
            <a:r>
              <a:rPr baseline="-25000" lang="en"/>
              <a:t>x+1 </a:t>
            </a:r>
            <a:r>
              <a:rPr lang="en"/>
              <a:t>- d</a:t>
            </a:r>
            <a:r>
              <a:rPr baseline="-25000" lang="en"/>
              <a:t>x</a:t>
            </a:r>
            <a:r>
              <a:rPr lang="en"/>
              <a:t>) ÷ (d</a:t>
            </a:r>
            <a:r>
              <a:rPr baseline="-25000" lang="en"/>
              <a:t>x </a:t>
            </a:r>
            <a:r>
              <a:rPr lang="en"/>
              <a:t>- d</a:t>
            </a:r>
            <a:r>
              <a:rPr baseline="-25000" lang="en"/>
              <a:t>x-1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What’s important is the </a:t>
            </a:r>
            <a:r>
              <a:rPr b="1" lang="en"/>
              <a:t>ratio</a:t>
            </a:r>
            <a:r>
              <a:rPr lang="en"/>
              <a:t> between current distance and previous distance.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strings of M and N symbols are equivalent to strings of M-2 and N-2 fractions which should have exact matches.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here it’s regular string comparison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Knuth Morris Pratt / Boyer Moore / Rabin Karp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 since N is so small, brute force works too.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hand holding cup of light-colored tea with lemon slices floating in it" id="365" name="Google Shape;365;p44"/>
          <p:cNvPicPr preferRelativeResize="0"/>
          <p:nvPr/>
        </p:nvPicPr>
        <p:blipFill rotWithShape="1">
          <a:blip r:embed="rId3">
            <a:alphaModFix/>
          </a:blip>
          <a:srcRect b="38539" l="0" r="28825" t="21892"/>
          <a:stretch/>
        </p:blipFill>
        <p:spPr>
          <a:xfrm>
            <a:off x="433825" y="359800"/>
            <a:ext cx="3795004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nch of dark blue grapes on a vine" id="366" name="Google Shape;366;p44"/>
          <p:cNvPicPr preferRelativeResize="0"/>
          <p:nvPr/>
        </p:nvPicPr>
        <p:blipFill rotWithShape="1">
          <a:blip r:embed="rId4">
            <a:alphaModFix/>
          </a:blip>
          <a:srcRect b="37538" l="0" r="0" t="12214"/>
          <a:stretch/>
        </p:blipFill>
        <p:spPr>
          <a:xfrm>
            <a:off x="433775" y="1886650"/>
            <a:ext cx="3795002" cy="285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wooden table with cast iron pan and various spices on it" id="367" name="Google Shape;367;p44"/>
          <p:cNvPicPr preferRelativeResize="0"/>
          <p:nvPr/>
        </p:nvPicPr>
        <p:blipFill rotWithShape="1">
          <a:blip r:embed="rId5">
            <a:alphaModFix/>
          </a:blip>
          <a:srcRect b="3846" l="35811" r="34812" t="5210"/>
          <a:stretch/>
        </p:blipFill>
        <p:spPr>
          <a:xfrm>
            <a:off x="4356064" y="359800"/>
            <a:ext cx="2146499" cy="439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onion sliced in half. Peppercorns in foreground. Parsley leaves in background." id="368" name="Google Shape;368;p44"/>
          <p:cNvPicPr preferRelativeResize="0"/>
          <p:nvPr/>
        </p:nvPicPr>
        <p:blipFill rotWithShape="1">
          <a:blip r:embed="rId6">
            <a:alphaModFix/>
          </a:blip>
          <a:srcRect b="3651" l="23477" r="45348" t="0"/>
          <a:stretch/>
        </p:blipFill>
        <p:spPr>
          <a:xfrm>
            <a:off x="6629825" y="359800"/>
            <a:ext cx="2146498" cy="44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 rotWithShape="1">
          <a:blip r:embed="rId7">
            <a:alphaModFix/>
          </a:blip>
          <a:srcRect b="0" l="15440" r="-15439" t="0"/>
          <a:stretch/>
        </p:blipFill>
        <p:spPr>
          <a:xfrm>
            <a:off x="4356275" y="359800"/>
            <a:ext cx="2537850" cy="43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 rotWithShape="1">
          <a:blip r:embed="rId8">
            <a:alphaModFix/>
          </a:blip>
          <a:srcRect b="31602" l="27978" r="16684" t="12494"/>
          <a:stretch/>
        </p:blipFill>
        <p:spPr>
          <a:xfrm>
            <a:off x="433825" y="1886650"/>
            <a:ext cx="3795000" cy="287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 rotWithShape="1">
          <a:blip r:embed="rId9">
            <a:alphaModFix/>
          </a:blip>
          <a:srcRect b="45582" l="-1962" r="52774" t="27250"/>
          <a:stretch/>
        </p:blipFill>
        <p:spPr>
          <a:xfrm>
            <a:off x="433825" y="359800"/>
            <a:ext cx="3794998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10">
            <a:alphaModFix/>
          </a:blip>
          <a:srcRect b="14566" l="26927" r="45141" t="0"/>
          <a:stretch/>
        </p:blipFill>
        <p:spPr>
          <a:xfrm>
            <a:off x="6629825" y="359800"/>
            <a:ext cx="2146499" cy="4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0" y="1258525"/>
            <a:ext cx="914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Questions?</a:t>
            </a:r>
            <a:endParaRPr sz="9600"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 comments?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4294967295" type="subTitle"/>
          </p:nvPr>
        </p:nvSpPr>
        <p:spPr>
          <a:xfrm>
            <a:off x="494950" y="2789125"/>
            <a:ext cx="81177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http://ukiepc-2015.bath.ac.uk/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4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Standings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names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Organisers:</a:t>
            </a:r>
            <a:r>
              <a:rPr b="1" lang="en"/>
              <a:t> Max Wilson</a:t>
            </a:r>
            <a:r>
              <a:rPr lang="en"/>
              <a:t>, </a:t>
            </a:r>
            <a:r>
              <a:rPr b="1" lang="en"/>
              <a:t>James Davenport</a:t>
            </a:r>
            <a:r>
              <a:rPr lang="en"/>
              <a:t>, </a:t>
            </a:r>
            <a:r>
              <a:rPr b="1" lang="en"/>
              <a:t>Christian Ledig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Writers: </a:t>
            </a:r>
            <a:r>
              <a:rPr b="1" lang="en"/>
              <a:t>Sander Alewijnse</a:t>
            </a:r>
            <a:r>
              <a:rPr lang="en"/>
              <a:t>, </a:t>
            </a:r>
            <a:r>
              <a:rPr b="1" lang="en"/>
              <a:t>Jaap Eldering</a:t>
            </a:r>
            <a:r>
              <a:rPr lang="en"/>
              <a:t>, </a:t>
            </a:r>
            <a:r>
              <a:rPr b="1" lang="en"/>
              <a:t>Swen Gaudl</a:t>
            </a:r>
            <a:r>
              <a:rPr lang="en"/>
              <a:t>, </a:t>
            </a:r>
            <a:r>
              <a:rPr b="1" lang="en"/>
              <a:t>Jim Grimmett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Reviewers: </a:t>
            </a:r>
            <a:r>
              <a:rPr b="1" lang="en"/>
              <a:t>Rowan Lee</a:t>
            </a:r>
            <a:r>
              <a:rPr lang="en"/>
              <a:t>, </a:t>
            </a:r>
            <a:r>
              <a:rPr b="1" lang="en"/>
              <a:t>Nicolas Prevot</a:t>
            </a:r>
            <a:r>
              <a:rPr lang="en"/>
              <a:t>, </a:t>
            </a:r>
            <a:r>
              <a:rPr b="1" lang="en"/>
              <a:t>James Stanley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SysAdmins: </a:t>
            </a:r>
            <a:r>
              <a:rPr b="1" lang="en"/>
              <a:t>Jaap Eldering</a:t>
            </a:r>
            <a:r>
              <a:rPr lang="en"/>
              <a:t>, </a:t>
            </a:r>
            <a:r>
              <a:rPr b="1" lang="en"/>
              <a:t>Rob Perkins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Illustrator: </a:t>
            </a:r>
            <a:r>
              <a:rPr b="1" lang="en"/>
              <a:t>Lisa Abose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- Aqueducts</a:t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265500" y="2779477"/>
            <a:ext cx="40452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r>
              <a:rPr lang="en"/>
              <a:t> correct • solved at: </a:t>
            </a:r>
            <a:r>
              <a:rPr b="1" lang="en"/>
              <a:t>04:26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EE Dragons</a:t>
            </a:r>
            <a:r>
              <a:rPr lang="en" sz="1400"/>
              <a:t> 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Jim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a graph which is: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(by distances)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directed (downhill)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acyclic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And has: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to 40 source points, </a:t>
            </a:r>
            <a:r>
              <a:rPr b="1" lang="en"/>
              <a:t>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to 40 sink points, </a:t>
            </a:r>
            <a:r>
              <a:rPr b="1" lang="en"/>
              <a:t>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a way to pair up elements from </a:t>
            </a:r>
            <a:r>
              <a:rPr b="1" lang="en" sz="1400"/>
              <a:t>S</a:t>
            </a:r>
            <a:r>
              <a:rPr lang="en" sz="1400"/>
              <a:t> and </a:t>
            </a:r>
            <a:r>
              <a:rPr b="1" lang="en" sz="1400"/>
              <a:t>T</a:t>
            </a:r>
            <a:r>
              <a:rPr lang="en" sz="1400"/>
              <a:t> so that: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every item from </a:t>
            </a:r>
            <a:r>
              <a:rPr b="1" lang="en" sz="1400"/>
              <a:t>T</a:t>
            </a:r>
            <a:r>
              <a:rPr lang="en" sz="1400"/>
              <a:t> has an item from </a:t>
            </a:r>
            <a:r>
              <a:rPr b="1" lang="en" sz="1400"/>
              <a:t>S</a:t>
            </a:r>
            <a:r>
              <a:rPr lang="en" sz="1400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a downhill route between each </a:t>
            </a:r>
            <a:r>
              <a:rPr b="1" lang="en"/>
              <a:t>S</a:t>
            </a:r>
            <a:r>
              <a:rPr lang="en"/>
              <a:t> and </a:t>
            </a:r>
            <a:r>
              <a:rPr b="1" lang="en"/>
              <a:t>T</a:t>
            </a:r>
            <a:r>
              <a:rPr lang="en"/>
              <a:t> pair.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Minimise the cost of this matching.</a:t>
            </a:r>
            <a:endParaRPr sz="1400"/>
          </a:p>
        </p:txBody>
      </p:sp>
      <p:pic>
        <p:nvPicPr>
          <p:cNvPr descr="artwork.png"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947" y="226975"/>
            <a:ext cx="2424299" cy="15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Aqueducts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08" name="Google Shape;108;p19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Dijkstra’s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Breadth-first search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Minimum cost flow</a:t>
            </a:r>
            <a:endParaRPr sz="1400"/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are only interested in hills from S and 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a </a:t>
            </a:r>
            <a:r>
              <a:rPr lang="en" sz="1400"/>
              <a:t>new </a:t>
            </a:r>
            <a:r>
              <a:rPr lang="en" sz="1400"/>
              <a:t>graph of vertices from {S,T} where edge cost is their distance in the original graph (according to Dijkstra's algorithm)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will be a bipartite graph.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Look for a minimum-cost matching.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Hungarian algorithm (classical weighted matching method)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O(S</a:t>
            </a:r>
            <a:r>
              <a:rPr baseline="30000" lang="en"/>
              <a:t>3</a:t>
            </a:r>
            <a:r>
              <a:rPr lang="en"/>
              <a:t>) on 40 vertices is very fast.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Overall complexity will be </a:t>
            </a:r>
            <a:r>
              <a:rPr lang="en"/>
              <a:t>O(S</a:t>
            </a:r>
            <a:r>
              <a:rPr baseline="30000" lang="en"/>
              <a:t>3</a:t>
            </a:r>
            <a:r>
              <a:rPr lang="en"/>
              <a:t>+S⋅N</a:t>
            </a:r>
            <a:r>
              <a:rPr baseline="30000" lang="en"/>
              <a:t>2</a:t>
            </a:r>
            <a:r>
              <a:rPr lang="en"/>
              <a:t>⋅logN)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Minimum cost maximum flow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work directly on the original graph, as long as it’s well-optimised.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O(S⋅</a:t>
            </a:r>
            <a:r>
              <a:rPr lang="en"/>
              <a:t>N</a:t>
            </a:r>
            <a:r>
              <a:rPr baseline="30000" lang="en"/>
              <a:t>2</a:t>
            </a:r>
            <a:r>
              <a:rPr lang="en"/>
              <a:t>⋅</a:t>
            </a:r>
            <a:r>
              <a:rPr lang="en"/>
              <a:t>logN)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678375" y="3075875"/>
            <a:ext cx="217500" cy="21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678375" y="3512650"/>
            <a:ext cx="217500" cy="21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678375" y="3949425"/>
            <a:ext cx="217500" cy="21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678375" y="4386200"/>
            <a:ext cx="217500" cy="2175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2311100" y="3075875"/>
            <a:ext cx="217500" cy="2175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311100" y="3512650"/>
            <a:ext cx="217500" cy="2175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2311100" y="3949425"/>
            <a:ext cx="217500" cy="2175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311100" y="4386200"/>
            <a:ext cx="217500" cy="217500"/>
          </a:xfrm>
          <a:prstGeom prst="flowChartConnector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>
            <a:stCxn id="111" idx="6"/>
            <a:endCxn id="116" idx="2"/>
          </p:cNvCxnSpPr>
          <p:nvPr/>
        </p:nvCxnSpPr>
        <p:spPr>
          <a:xfrm>
            <a:off x="895875" y="3184625"/>
            <a:ext cx="1415100" cy="4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>
            <a:stCxn id="111" idx="6"/>
            <a:endCxn id="115" idx="2"/>
          </p:cNvCxnSpPr>
          <p:nvPr/>
        </p:nvCxnSpPr>
        <p:spPr>
          <a:xfrm>
            <a:off x="895875" y="3184625"/>
            <a:ext cx="141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>
            <a:stCxn id="111" idx="6"/>
            <a:endCxn id="117" idx="2"/>
          </p:cNvCxnSpPr>
          <p:nvPr/>
        </p:nvCxnSpPr>
        <p:spPr>
          <a:xfrm>
            <a:off x="895875" y="3184625"/>
            <a:ext cx="1415100" cy="8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>
            <a:stCxn id="112" idx="6"/>
            <a:endCxn id="115" idx="2"/>
          </p:cNvCxnSpPr>
          <p:nvPr/>
        </p:nvCxnSpPr>
        <p:spPr>
          <a:xfrm flipH="1" rot="10800000">
            <a:off x="895875" y="3184600"/>
            <a:ext cx="1415100" cy="4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>
            <a:stCxn id="112" idx="6"/>
            <a:endCxn id="118" idx="2"/>
          </p:cNvCxnSpPr>
          <p:nvPr/>
        </p:nvCxnSpPr>
        <p:spPr>
          <a:xfrm>
            <a:off x="895875" y="3621400"/>
            <a:ext cx="1415100" cy="8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9"/>
          <p:cNvCxnSpPr>
            <a:stCxn id="114" idx="6"/>
            <a:endCxn id="117" idx="2"/>
          </p:cNvCxnSpPr>
          <p:nvPr/>
        </p:nvCxnSpPr>
        <p:spPr>
          <a:xfrm flipH="1" rot="10800000">
            <a:off x="895875" y="4058150"/>
            <a:ext cx="1415100" cy="4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>
            <a:stCxn id="113" idx="6"/>
            <a:endCxn id="118" idx="2"/>
          </p:cNvCxnSpPr>
          <p:nvPr/>
        </p:nvCxnSpPr>
        <p:spPr>
          <a:xfrm>
            <a:off x="895875" y="4058175"/>
            <a:ext cx="1415100" cy="4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- Biking</a:t>
            </a:r>
            <a:endParaRPr/>
          </a:p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75</a:t>
            </a:r>
            <a:r>
              <a:rPr lang="en"/>
              <a:t> correct • solved at: </a:t>
            </a:r>
            <a:r>
              <a:rPr b="1" lang="en"/>
              <a:t>00:28</a:t>
            </a:r>
            <a:r>
              <a:rPr lang="en"/>
              <a:t> 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Boole’s Fools</a:t>
            </a:r>
            <a:r>
              <a:rPr lang="en" sz="1400"/>
              <a:t> (University of Cambridge)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Author: </a:t>
            </a:r>
            <a:r>
              <a:rPr b="1" lang="en"/>
              <a:t>Robin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have a series of up to 4 sections of a hill, with various inclines and sloped distances.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section starts from where the last left off.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Given a formula for acceleration, find the final speed of a bike if it starts at the top of any of the segments.</a:t>
            </a:r>
            <a:endParaRPr sz="1400"/>
          </a:p>
        </p:txBody>
      </p:sp>
      <p:pic>
        <p:nvPicPr>
          <p:cNvPr descr="artwork.png" id="133" name="Google Shape;133;p20"/>
          <p:cNvPicPr preferRelativeResize="0"/>
          <p:nvPr/>
        </p:nvPicPr>
        <p:blipFill rotWithShape="1">
          <a:blip r:embed="rId3">
            <a:alphaModFix/>
          </a:blip>
          <a:srcRect b="0" l="6970" r="6970" t="0"/>
          <a:stretch/>
        </p:blipFill>
        <p:spPr>
          <a:xfrm>
            <a:off x="1075947" y="224950"/>
            <a:ext cx="2424300" cy="15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Mountain Biking - Solution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311700" y="1152475"/>
            <a:ext cx="24081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Techniques</a:t>
            </a:r>
            <a:endParaRPr b="1" sz="2100"/>
          </a:p>
        </p:txBody>
      </p:sp>
      <p:sp>
        <p:nvSpPr>
          <p:cNvPr id="140" name="Google Shape;140;p21"/>
          <p:cNvSpPr txBox="1"/>
          <p:nvPr>
            <p:ph idx="4294967295" type="body"/>
          </p:nvPr>
        </p:nvSpPr>
        <p:spPr>
          <a:xfrm>
            <a:off x="311700" y="1769575"/>
            <a:ext cx="24081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Trigonometry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Mechanics</a:t>
            </a:r>
            <a:endParaRPr sz="1400"/>
          </a:p>
        </p:txBody>
      </p: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2825075" y="1152475"/>
            <a:ext cx="6007200" cy="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Algorithm</a:t>
            </a:r>
            <a:endParaRPr b="1" sz="2100"/>
          </a:p>
        </p:txBody>
      </p:sp>
      <p:sp>
        <p:nvSpPr>
          <p:cNvPr id="142" name="Google Shape;142;p21"/>
          <p:cNvSpPr txBox="1"/>
          <p:nvPr>
            <p:ph idx="4294967295" type="body"/>
          </p:nvPr>
        </p:nvSpPr>
        <p:spPr>
          <a:xfrm>
            <a:off x="2825077" y="1769575"/>
            <a:ext cx="5898300" cy="30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Say we start off at speed v</a:t>
            </a:r>
            <a:r>
              <a:rPr baseline="-25000" lang="en" sz="1400"/>
              <a:t>0</a:t>
            </a:r>
            <a:r>
              <a:rPr lang="en" sz="1400"/>
              <a:t> and finish at speed v</a:t>
            </a:r>
            <a:r>
              <a:rPr baseline="-25000" lang="en" sz="1400"/>
              <a:t>d</a:t>
            </a:r>
            <a:r>
              <a:rPr lang="en" sz="1400"/>
              <a:t> (after D metres).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Integrate the formula for acceleration: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</a:t>
            </a:r>
            <a:r>
              <a:rPr baseline="-25000" lang="en"/>
              <a:t>d</a:t>
            </a:r>
            <a:r>
              <a:rPr lang="en"/>
              <a:t> = v</a:t>
            </a:r>
            <a:r>
              <a:rPr baseline="-25000" lang="en"/>
              <a:t>0</a:t>
            </a:r>
            <a:r>
              <a:rPr lang="en"/>
              <a:t> + gt×cos(θ)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</a:t>
            </a:r>
            <a:r>
              <a:rPr lang="en" sz="1400"/>
              <a:t> = v</a:t>
            </a:r>
            <a:r>
              <a:rPr baseline="-25000" lang="en" sz="1400"/>
              <a:t>0</a:t>
            </a:r>
            <a:r>
              <a:rPr lang="en" sz="1400"/>
              <a:t>t + </a:t>
            </a:r>
            <a:r>
              <a:rPr lang="en"/>
              <a:t>½</a:t>
            </a:r>
            <a:r>
              <a:rPr lang="en" sz="1400"/>
              <a:t>g</a:t>
            </a:r>
            <a:r>
              <a:rPr lang="en"/>
              <a:t>t</a:t>
            </a:r>
            <a:r>
              <a:rPr baseline="30000" lang="en"/>
              <a:t>2</a:t>
            </a:r>
            <a:r>
              <a:rPr lang="en"/>
              <a:t>×cos(θ) </a:t>
            </a:r>
            <a:r>
              <a:rPr i="1" lang="en">
                <a:solidFill>
                  <a:srgbClr val="B7B7B7"/>
                </a:solidFill>
              </a:rPr>
              <a:t>... + C</a:t>
            </a:r>
            <a:endParaRPr i="1">
              <a:solidFill>
                <a:srgbClr val="B7B7B7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Solve for 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½gt</a:t>
            </a:r>
            <a:r>
              <a:rPr baseline="30000" lang="en"/>
              <a:t>2</a:t>
            </a:r>
            <a:r>
              <a:rPr lang="en"/>
              <a:t>×cos(θ) + v</a:t>
            </a:r>
            <a:r>
              <a:rPr baseline="-25000" lang="en"/>
              <a:t>0</a:t>
            </a:r>
            <a:r>
              <a:rPr lang="en"/>
              <a:t>t - d =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 = (-v</a:t>
            </a:r>
            <a:r>
              <a:rPr baseline="-25000" lang="en"/>
              <a:t>0</a:t>
            </a:r>
            <a:r>
              <a:rPr lang="en"/>
              <a:t>±√(v</a:t>
            </a:r>
            <a:r>
              <a:rPr baseline="-25000" lang="en"/>
              <a:t>0</a:t>
            </a:r>
            <a:r>
              <a:rPr baseline="30000" lang="en"/>
              <a:t>2</a:t>
            </a:r>
            <a:r>
              <a:rPr lang="en"/>
              <a:t>+2gd×cos(θ))) / (g×cos(θ))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Substitute back in, iterate over line segments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Potential energy</a:t>
            </a:r>
            <a:r>
              <a:rPr lang="en"/>
              <a:t> E</a:t>
            </a:r>
            <a:r>
              <a:rPr baseline="-25000" lang="en"/>
              <a:t>p</a:t>
            </a:r>
            <a:r>
              <a:rPr lang="en"/>
              <a:t> = mgh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Kinetic energy</a:t>
            </a:r>
            <a:r>
              <a:rPr lang="en"/>
              <a:t> E</a:t>
            </a:r>
            <a:r>
              <a:rPr baseline="-25000" lang="en"/>
              <a:t>k</a:t>
            </a:r>
            <a:r>
              <a:rPr lang="en"/>
              <a:t> = ½mv</a:t>
            </a:r>
            <a:r>
              <a:rPr baseline="30000" lang="en"/>
              <a:t>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</a:t>
            </a:r>
            <a:r>
              <a:rPr baseline="-25000" lang="en"/>
              <a:t>∞</a:t>
            </a:r>
            <a:r>
              <a:rPr lang="en"/>
              <a:t> = sqrt(2×g×h)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